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15B1094-871B-4810-8E7D-FF2878645DA7}">
  <a:tblStyle styleId="{F15B1094-871B-4810-8E7D-FF2878645DA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15cadcacb_0_2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15cadcac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15cadcacb_0_2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15cadcac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15cadcacb_0_2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15cadcacb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15cadcacb_0_3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15cadcac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15cadcacb_0_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15cadcacb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15cadcacb_0_3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15cadcac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15cadcacb_0_3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15cadcac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15cadcacb_0_2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15cadcac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15cadcacb_0_3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15cadcacb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15cadcacb_0_3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15cadcac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15cadcacb_0_3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15cadcac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15cadcacb_0_3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15cadcacb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715cadcacb_0_3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15cadcacb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15cadcac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15cadca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1550e2301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1550e230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15cadcacb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15cadcac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15cadcacb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15cadcac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15cadcacb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15cadcac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15cadcacb_0_2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15cadcac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www.example.com" TargetMode="Externa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c/demand-forecasting-kernels-only/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Improving Demand Forecasting</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 Study in Data Science by Juichia Che Holland</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Sales</a:t>
            </a:r>
            <a:endParaRPr/>
          </a:p>
        </p:txBody>
      </p:sp>
      <p:sp>
        <p:nvSpPr>
          <p:cNvPr id="222" name="Google Shape;222;p23"/>
          <p:cNvSpPr txBox="1"/>
          <p:nvPr>
            <p:ph idx="2" type="body"/>
          </p:nvPr>
        </p:nvSpPr>
        <p:spPr>
          <a:xfrm>
            <a:off x="210450" y="2091300"/>
            <a:ext cx="26319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highlight>
                  <a:schemeClr val="accent4"/>
                </a:highlight>
              </a:rPr>
              <a:t>Daily sales numbers range from 0 to 231 with a mean of 52. The majority, or middle 50%, of daily item sales numbers fall between 30 and 70, and there are the least number of observations above 100. Density of the sales observations shows the data has non-normal distribution and is slightly left shifted.</a:t>
            </a:r>
            <a:endParaRPr sz="1200">
              <a:highlight>
                <a:schemeClr val="accent4"/>
              </a:highlight>
            </a:endParaRPr>
          </a:p>
        </p:txBody>
      </p:sp>
      <p:pic>
        <p:nvPicPr>
          <p:cNvPr id="223" name="Google Shape;223;p23"/>
          <p:cNvPicPr preferRelativeResize="0"/>
          <p:nvPr/>
        </p:nvPicPr>
        <p:blipFill>
          <a:blip r:embed="rId3">
            <a:alphaModFix/>
          </a:blip>
          <a:stretch>
            <a:fillRect/>
          </a:stretch>
        </p:blipFill>
        <p:spPr>
          <a:xfrm>
            <a:off x="2977650" y="2335600"/>
            <a:ext cx="5943600" cy="2219325"/>
          </a:xfrm>
          <a:prstGeom prst="rect">
            <a:avLst/>
          </a:prstGeom>
          <a:noFill/>
          <a:ln>
            <a:noFill/>
          </a:ln>
        </p:spPr>
      </p:pic>
      <p:cxnSp>
        <p:nvCxnSpPr>
          <p:cNvPr id="224" name="Google Shape;224;p23"/>
          <p:cNvCxnSpPr/>
          <p:nvPr/>
        </p:nvCxnSpPr>
        <p:spPr>
          <a:xfrm rot="10800000">
            <a:off x="4749750" y="2183500"/>
            <a:ext cx="12300" cy="1087200"/>
          </a:xfrm>
          <a:prstGeom prst="straightConnector1">
            <a:avLst/>
          </a:prstGeom>
          <a:noFill/>
          <a:ln cap="flat" cmpd="sng" w="28575">
            <a:solidFill>
              <a:schemeClr val="accent3"/>
            </a:solidFill>
            <a:prstDash val="dash"/>
            <a:round/>
            <a:headEnd len="med" w="med" type="none"/>
            <a:tailEnd len="med" w="med" type="none"/>
          </a:ln>
        </p:spPr>
      </p:cxnSp>
      <p:sp>
        <p:nvSpPr>
          <p:cNvPr id="225" name="Google Shape;225;p23"/>
          <p:cNvSpPr txBox="1"/>
          <p:nvPr/>
        </p:nvSpPr>
        <p:spPr>
          <a:xfrm>
            <a:off x="4577400" y="1908400"/>
            <a:ext cx="357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52</a:t>
            </a:r>
            <a:endParaRPr sz="1000">
              <a:solidFill>
                <a:schemeClr val="accent3"/>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Sales</a:t>
            </a:r>
            <a:endParaRPr/>
          </a:p>
        </p:txBody>
      </p:sp>
      <p:pic>
        <p:nvPicPr>
          <p:cNvPr id="231" name="Google Shape;231;p24"/>
          <p:cNvPicPr preferRelativeResize="0"/>
          <p:nvPr/>
        </p:nvPicPr>
        <p:blipFill>
          <a:blip r:embed="rId3">
            <a:alphaModFix/>
          </a:blip>
          <a:stretch>
            <a:fillRect/>
          </a:stretch>
        </p:blipFill>
        <p:spPr>
          <a:xfrm>
            <a:off x="300300" y="2274175"/>
            <a:ext cx="5943600" cy="2324100"/>
          </a:xfrm>
          <a:prstGeom prst="rect">
            <a:avLst/>
          </a:prstGeom>
          <a:noFill/>
          <a:ln>
            <a:noFill/>
          </a:ln>
        </p:spPr>
      </p:pic>
      <p:sp>
        <p:nvSpPr>
          <p:cNvPr id="232" name="Google Shape;232;p24"/>
          <p:cNvSpPr txBox="1"/>
          <p:nvPr>
            <p:ph idx="2" type="body"/>
          </p:nvPr>
        </p:nvSpPr>
        <p:spPr>
          <a:xfrm>
            <a:off x="6404725" y="209131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highlight>
                  <a:schemeClr val="accent4"/>
                </a:highlight>
              </a:rPr>
              <a:t>Median sales values have an upward trend over time. Total annual sales volume increased slightly each year, and there is also an increase in the spread, or middle 50% of the data, over time.</a:t>
            </a:r>
            <a:endParaRPr sz="1200">
              <a:highlight>
                <a:schemeClr val="accent4"/>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Sales</a:t>
            </a:r>
            <a:endParaRPr/>
          </a:p>
        </p:txBody>
      </p:sp>
      <p:sp>
        <p:nvSpPr>
          <p:cNvPr id="238" name="Google Shape;238;p25"/>
          <p:cNvSpPr txBox="1"/>
          <p:nvPr>
            <p:ph idx="2" type="body"/>
          </p:nvPr>
        </p:nvSpPr>
        <p:spPr>
          <a:xfrm>
            <a:off x="6392375" y="218966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t>Each year,  total sales climbs to a peak in July from January, and then goes back down to a trough with a slight peak in November. Reviewing the total sales numbers over time for all items in all stores reveals a time series with yearly seasonality and an upwards trend.</a:t>
            </a:r>
            <a:endParaRPr sz="1200"/>
          </a:p>
        </p:txBody>
      </p:sp>
      <p:pic>
        <p:nvPicPr>
          <p:cNvPr id="239" name="Google Shape;239;p25"/>
          <p:cNvPicPr preferRelativeResize="0"/>
          <p:nvPr/>
        </p:nvPicPr>
        <p:blipFill>
          <a:blip r:embed="rId3">
            <a:alphaModFix/>
          </a:blip>
          <a:stretch>
            <a:fillRect/>
          </a:stretch>
        </p:blipFill>
        <p:spPr>
          <a:xfrm>
            <a:off x="0" y="2260847"/>
            <a:ext cx="6220200" cy="2368425"/>
          </a:xfrm>
          <a:prstGeom prst="rect">
            <a:avLst/>
          </a:prstGeom>
          <a:noFill/>
          <a:ln>
            <a:noFill/>
          </a:ln>
        </p:spPr>
      </p:pic>
      <p:sp>
        <p:nvSpPr>
          <p:cNvPr id="240" name="Google Shape;240;p25"/>
          <p:cNvSpPr txBox="1"/>
          <p:nvPr/>
        </p:nvSpPr>
        <p:spPr>
          <a:xfrm>
            <a:off x="958300" y="2946500"/>
            <a:ext cx="5538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July</a:t>
            </a:r>
            <a:endParaRPr sz="1000">
              <a:solidFill>
                <a:schemeClr val="accent3"/>
              </a:solidFill>
              <a:latin typeface="Roboto"/>
              <a:ea typeface="Roboto"/>
              <a:cs typeface="Roboto"/>
              <a:sym typeface="Roboto"/>
            </a:endParaRPr>
          </a:p>
        </p:txBody>
      </p:sp>
      <p:sp>
        <p:nvSpPr>
          <p:cNvPr id="241" name="Google Shape;241;p25"/>
          <p:cNvSpPr/>
          <p:nvPr/>
        </p:nvSpPr>
        <p:spPr>
          <a:xfrm>
            <a:off x="867625" y="3199325"/>
            <a:ext cx="270600" cy="246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2" name="Google Shape;242;p25"/>
          <p:cNvSpPr txBox="1"/>
          <p:nvPr/>
        </p:nvSpPr>
        <p:spPr>
          <a:xfrm>
            <a:off x="1138225" y="3328100"/>
            <a:ext cx="9858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November</a:t>
            </a:r>
            <a:endParaRPr sz="1000">
              <a:solidFill>
                <a:schemeClr val="accent3"/>
              </a:solidFill>
              <a:latin typeface="Roboto"/>
              <a:ea typeface="Roboto"/>
              <a:cs typeface="Roboto"/>
              <a:sym typeface="Roboto"/>
            </a:endParaRPr>
          </a:p>
        </p:txBody>
      </p:sp>
      <p:sp>
        <p:nvSpPr>
          <p:cNvPr id="243" name="Google Shape;243;p25"/>
          <p:cNvSpPr/>
          <p:nvPr/>
        </p:nvSpPr>
        <p:spPr>
          <a:xfrm>
            <a:off x="1241500" y="3635888"/>
            <a:ext cx="270600" cy="246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249" name="Google Shape;249;p2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 upwards trend and strong seasonality are visible with decomposition of the time series for the sales totals of all items at all stores. This indicates that transformations might be required prior to modeling, and that models which take seasonality into consideration should be utilized when making forecasts.</a:t>
            </a:r>
            <a:endParaRPr/>
          </a:p>
        </p:txBody>
      </p:sp>
      <p:pic>
        <p:nvPicPr>
          <p:cNvPr id="250" name="Google Shape;250;p26"/>
          <p:cNvPicPr preferRelativeResize="0"/>
          <p:nvPr/>
        </p:nvPicPr>
        <p:blipFill>
          <a:blip r:embed="rId3">
            <a:alphaModFix/>
          </a:blip>
          <a:stretch>
            <a:fillRect/>
          </a:stretch>
        </p:blipFill>
        <p:spPr>
          <a:xfrm>
            <a:off x="3432575" y="1465800"/>
            <a:ext cx="5642675" cy="248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Individual </a:t>
            </a:r>
            <a:r>
              <a:rPr lang="en"/>
              <a:t>Sales</a:t>
            </a:r>
            <a:endParaRPr/>
          </a:p>
        </p:txBody>
      </p:sp>
      <p:sp>
        <p:nvSpPr>
          <p:cNvPr id="256" name="Google Shape;256;p27"/>
          <p:cNvSpPr txBox="1"/>
          <p:nvPr>
            <p:ph idx="2" type="body"/>
          </p:nvPr>
        </p:nvSpPr>
        <p:spPr>
          <a:xfrm>
            <a:off x="210450" y="2091300"/>
            <a:ext cx="26319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highlight>
                  <a:schemeClr val="accent4"/>
                </a:highlight>
              </a:rPr>
              <a:t>For item 1 at store 1, daily sales numbers range from 4 to 50 with a mean of 20. The majority, or middle 50%, of daily sales numbers fall between 15 and 24, with the least number of observations below 8 and above 35. Unlike overall sales, density of individual item sales observations at one store shows the data is normally distributed.</a:t>
            </a:r>
            <a:endParaRPr sz="1200">
              <a:highlight>
                <a:schemeClr val="accent4"/>
              </a:highlight>
            </a:endParaRPr>
          </a:p>
        </p:txBody>
      </p:sp>
      <p:pic>
        <p:nvPicPr>
          <p:cNvPr id="257" name="Google Shape;257;p27"/>
          <p:cNvPicPr preferRelativeResize="0"/>
          <p:nvPr/>
        </p:nvPicPr>
        <p:blipFill>
          <a:blip r:embed="rId3">
            <a:alphaModFix/>
          </a:blip>
          <a:stretch>
            <a:fillRect/>
          </a:stretch>
        </p:blipFill>
        <p:spPr>
          <a:xfrm>
            <a:off x="2891575" y="2342700"/>
            <a:ext cx="5943600" cy="2247900"/>
          </a:xfrm>
          <a:prstGeom prst="rect">
            <a:avLst/>
          </a:prstGeom>
          <a:noFill/>
          <a:ln>
            <a:noFill/>
          </a:ln>
        </p:spPr>
      </p:pic>
      <p:cxnSp>
        <p:nvCxnSpPr>
          <p:cNvPr id="258" name="Google Shape;258;p27"/>
          <p:cNvCxnSpPr/>
          <p:nvPr/>
        </p:nvCxnSpPr>
        <p:spPr>
          <a:xfrm rot="10800000">
            <a:off x="5241975" y="2227225"/>
            <a:ext cx="12300" cy="1087200"/>
          </a:xfrm>
          <a:prstGeom prst="straightConnector1">
            <a:avLst/>
          </a:prstGeom>
          <a:noFill/>
          <a:ln cap="flat" cmpd="sng" w="28575">
            <a:solidFill>
              <a:schemeClr val="accent3"/>
            </a:solidFill>
            <a:prstDash val="dash"/>
            <a:round/>
            <a:headEnd len="med" w="med" type="none"/>
            <a:tailEnd len="med" w="med" type="none"/>
          </a:ln>
        </p:spPr>
      </p:cxnSp>
      <p:sp>
        <p:nvSpPr>
          <p:cNvPr id="259" name="Google Shape;259;p27"/>
          <p:cNvSpPr txBox="1"/>
          <p:nvPr/>
        </p:nvSpPr>
        <p:spPr>
          <a:xfrm>
            <a:off x="5069625" y="1952125"/>
            <a:ext cx="357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20</a:t>
            </a:r>
            <a:endParaRPr sz="1000">
              <a:solidFill>
                <a:schemeClr val="accent3"/>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Individual </a:t>
            </a:r>
            <a:r>
              <a:rPr lang="en"/>
              <a:t>Sales</a:t>
            </a:r>
            <a:endParaRPr/>
          </a:p>
        </p:txBody>
      </p:sp>
      <p:sp>
        <p:nvSpPr>
          <p:cNvPr id="265" name="Google Shape;265;p28"/>
          <p:cNvSpPr txBox="1"/>
          <p:nvPr>
            <p:ph idx="2" type="body"/>
          </p:nvPr>
        </p:nvSpPr>
        <p:spPr>
          <a:xfrm>
            <a:off x="6404725" y="209131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highlight>
                  <a:schemeClr val="accent4"/>
                </a:highlight>
              </a:rPr>
              <a:t>Both the median and total volume of annual sales for item 1 at store 1 decreased from 2016 to 2017. There is an overall increase in the spread over time.</a:t>
            </a:r>
            <a:endParaRPr sz="1200">
              <a:highlight>
                <a:schemeClr val="accent4"/>
              </a:highlight>
            </a:endParaRPr>
          </a:p>
        </p:txBody>
      </p:sp>
      <p:pic>
        <p:nvPicPr>
          <p:cNvPr id="266" name="Google Shape;266;p28"/>
          <p:cNvPicPr preferRelativeResize="0"/>
          <p:nvPr/>
        </p:nvPicPr>
        <p:blipFill>
          <a:blip r:embed="rId3">
            <a:alphaModFix/>
          </a:blip>
          <a:stretch>
            <a:fillRect/>
          </a:stretch>
        </p:blipFill>
        <p:spPr>
          <a:xfrm>
            <a:off x="349275" y="2323300"/>
            <a:ext cx="5943600" cy="237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Individual </a:t>
            </a:r>
            <a:r>
              <a:rPr lang="en"/>
              <a:t>Sales</a:t>
            </a:r>
            <a:endParaRPr/>
          </a:p>
        </p:txBody>
      </p:sp>
      <p:sp>
        <p:nvSpPr>
          <p:cNvPr id="272" name="Google Shape;272;p29"/>
          <p:cNvSpPr txBox="1"/>
          <p:nvPr>
            <p:ph idx="2" type="body"/>
          </p:nvPr>
        </p:nvSpPr>
        <p:spPr>
          <a:xfrm>
            <a:off x="6380050" y="227581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t>For both item 1 and item 2 at store 1, the peaks and troughs are irregular throughout the years. The trends and seasonality of the time series are less pronounced.</a:t>
            </a:r>
            <a:endParaRPr sz="1200"/>
          </a:p>
        </p:txBody>
      </p:sp>
      <p:pic>
        <p:nvPicPr>
          <p:cNvPr id="273" name="Google Shape;273;p29"/>
          <p:cNvPicPr preferRelativeResize="0"/>
          <p:nvPr/>
        </p:nvPicPr>
        <p:blipFill>
          <a:blip r:embed="rId3">
            <a:alphaModFix/>
          </a:blip>
          <a:stretch>
            <a:fillRect/>
          </a:stretch>
        </p:blipFill>
        <p:spPr>
          <a:xfrm>
            <a:off x="110725" y="2404275"/>
            <a:ext cx="6189426" cy="1059625"/>
          </a:xfrm>
          <a:prstGeom prst="rect">
            <a:avLst/>
          </a:prstGeom>
          <a:noFill/>
          <a:ln>
            <a:noFill/>
          </a:ln>
        </p:spPr>
      </p:pic>
      <p:pic>
        <p:nvPicPr>
          <p:cNvPr id="274" name="Google Shape;274;p29"/>
          <p:cNvPicPr preferRelativeResize="0"/>
          <p:nvPr/>
        </p:nvPicPr>
        <p:blipFill>
          <a:blip r:embed="rId4">
            <a:alphaModFix/>
          </a:blip>
          <a:stretch>
            <a:fillRect/>
          </a:stretch>
        </p:blipFill>
        <p:spPr>
          <a:xfrm>
            <a:off x="110725" y="3411200"/>
            <a:ext cx="6189425" cy="10522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280" name="Google Shape;280;p3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 upwards trend and strong seasonality became more visible with decomposition of the time series for the sales of item 1 at store 1. This indicates that transformations might be required prior to modeling, and that models which take seasonality into consideration should be utilized when making forecasts.</a:t>
            </a:r>
            <a:endParaRPr/>
          </a:p>
        </p:txBody>
      </p:sp>
      <p:pic>
        <p:nvPicPr>
          <p:cNvPr id="281" name="Google Shape;281;p30"/>
          <p:cNvPicPr preferRelativeResize="0"/>
          <p:nvPr/>
        </p:nvPicPr>
        <p:blipFill>
          <a:blip r:embed="rId3">
            <a:alphaModFix/>
          </a:blip>
          <a:stretch>
            <a:fillRect/>
          </a:stretch>
        </p:blipFill>
        <p:spPr>
          <a:xfrm>
            <a:off x="3401775" y="1465800"/>
            <a:ext cx="5678000" cy="2484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Engineer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Define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Extending Date Features</a:t>
            </a:r>
            <a:endParaRPr/>
          </a:p>
        </p:txBody>
      </p:sp>
      <p:graphicFrame>
        <p:nvGraphicFramePr>
          <p:cNvPr id="292" name="Google Shape;292;p32"/>
          <p:cNvGraphicFramePr/>
          <p:nvPr/>
        </p:nvGraphicFramePr>
        <p:xfrm>
          <a:off x="84075" y="2221550"/>
          <a:ext cx="3000000" cy="3000000"/>
        </p:xfrm>
        <a:graphic>
          <a:graphicData uri="http://schemas.openxmlformats.org/drawingml/2006/table">
            <a:tbl>
              <a:tblPr>
                <a:noFill/>
                <a:tableStyleId>{F15B1094-871B-4810-8E7D-FF2878645DA7}</a:tableStyleId>
              </a:tblPr>
              <a:tblGrid>
                <a:gridCol w="499875"/>
                <a:gridCol w="499875"/>
                <a:gridCol w="499875"/>
                <a:gridCol w="499875"/>
                <a:gridCol w="499875"/>
                <a:gridCol w="499875"/>
                <a:gridCol w="499875"/>
                <a:gridCol w="499875"/>
                <a:gridCol w="499875"/>
                <a:gridCol w="499875"/>
                <a:gridCol w="499875"/>
                <a:gridCol w="499875"/>
                <a:gridCol w="499875"/>
                <a:gridCol w="499875"/>
                <a:gridCol w="499875"/>
                <a:gridCol w="499875"/>
                <a:gridCol w="499875"/>
                <a:gridCol w="499875"/>
              </a:tblGrid>
              <a:tr h="551200">
                <a:tc>
                  <a:txBody>
                    <a:bodyPr/>
                    <a:lstStyle/>
                    <a:p>
                      <a:pPr indent="0" lvl="0" marL="0" rtl="0" algn="l">
                        <a:lnSpc>
                          <a:spcPct val="115000"/>
                        </a:lnSpc>
                        <a:spcBef>
                          <a:spcPts val="0"/>
                        </a:spcBef>
                        <a:spcAft>
                          <a:spcPts val="0"/>
                        </a:spcAft>
                        <a:buNone/>
                      </a:pPr>
                      <a:r>
                        <a:rPr lang="en" sz="1000"/>
                        <a:t>date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store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item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sales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month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Month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Week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Day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Dayofweek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Dayofyear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weekofyear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Is_month_end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Is_month_start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Is_quarter_end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Is_quarter_start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Is_year_end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Is_year_start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TRUE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TRUE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TRUE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Importances</a:t>
            </a:r>
            <a:endParaRPr/>
          </a:p>
        </p:txBody>
      </p:sp>
      <p:sp>
        <p:nvSpPr>
          <p:cNvPr id="298" name="Google Shape;298;p3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dk1"/>
                </a:highlight>
              </a:rPr>
              <a:t>Tree based learning algorithms from the LightGBM framework are used to determine feature importances. </a:t>
            </a:r>
            <a:endParaRPr>
              <a:solidFill>
                <a:schemeClr val="accent4"/>
              </a:solidFill>
              <a:highlight>
                <a:schemeClr val="dk1"/>
              </a:highlight>
            </a:endParaRPr>
          </a:p>
          <a:p>
            <a:pPr indent="0" lvl="0" marL="0" rtl="0" algn="l">
              <a:spcBef>
                <a:spcPts val="0"/>
              </a:spcBef>
              <a:spcAft>
                <a:spcPts val="0"/>
              </a:spcAft>
              <a:buNone/>
            </a:pPr>
            <a:r>
              <a:t/>
            </a:r>
            <a:endParaRPr>
              <a:solidFill>
                <a:schemeClr val="accent4"/>
              </a:solidFill>
              <a:highlight>
                <a:schemeClr val="dk1"/>
              </a:highlight>
            </a:endParaRPr>
          </a:p>
          <a:p>
            <a:pPr indent="0" lvl="0" marL="0" rtl="0" algn="l">
              <a:spcBef>
                <a:spcPts val="0"/>
              </a:spcBef>
              <a:spcAft>
                <a:spcPts val="0"/>
              </a:spcAft>
              <a:buNone/>
            </a:pPr>
            <a:r>
              <a:rPr lang="en">
                <a:solidFill>
                  <a:schemeClr val="accent4"/>
                </a:solidFill>
                <a:highlight>
                  <a:schemeClr val="dk1"/>
                </a:highlight>
              </a:rPr>
              <a:t>The week, item, and day are the top 3 most important features having the biggest impact on sales numbers. Conversely, the store, day of year, and month are among the least important features</a:t>
            </a:r>
            <a:endParaRPr>
              <a:solidFill>
                <a:schemeClr val="accent4"/>
              </a:solidFill>
              <a:highlight>
                <a:schemeClr val="dk1"/>
              </a:highlight>
            </a:endParaRPr>
          </a:p>
        </p:txBody>
      </p:sp>
      <p:pic>
        <p:nvPicPr>
          <p:cNvPr id="299" name="Google Shape;299;p33"/>
          <p:cNvPicPr preferRelativeResize="0"/>
          <p:nvPr/>
        </p:nvPicPr>
        <p:blipFill rotWithShape="1">
          <a:blip r:embed="rId3">
            <a:alphaModFix/>
          </a:blip>
          <a:srcRect b="37741" l="0" r="0" t="0"/>
          <a:stretch/>
        </p:blipFill>
        <p:spPr>
          <a:xfrm>
            <a:off x="3338878" y="1465800"/>
            <a:ext cx="5805122" cy="2716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Transform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226078" y="204075"/>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 for Stationarity</a:t>
            </a:r>
            <a:endParaRPr/>
          </a:p>
        </p:txBody>
      </p:sp>
      <p:sp>
        <p:nvSpPr>
          <p:cNvPr id="310" name="Google Shape;310;p35"/>
          <p:cNvSpPr txBox="1"/>
          <p:nvPr>
            <p:ph idx="1" type="body"/>
          </p:nvPr>
        </p:nvSpPr>
        <p:spPr>
          <a:xfrm>
            <a:off x="226075" y="12841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dk1"/>
                </a:highlight>
              </a:rPr>
              <a:t>Stationarity of an individual time series (for item 1 at store 1) is checked using the augmented Dickey-Fuller Test. Here the null hypothesis is that the time series is non-stationary.</a:t>
            </a:r>
            <a:endParaRPr>
              <a:solidFill>
                <a:schemeClr val="accent4"/>
              </a:solidFill>
              <a:highlight>
                <a:schemeClr val="dk1"/>
              </a:highlight>
            </a:endParaRPr>
          </a:p>
          <a:p>
            <a:pPr indent="0" lvl="0" marL="0" rtl="0" algn="l">
              <a:spcBef>
                <a:spcPts val="0"/>
              </a:spcBef>
              <a:spcAft>
                <a:spcPts val="0"/>
              </a:spcAft>
              <a:buNone/>
            </a:pPr>
            <a:r>
              <a:t/>
            </a:r>
            <a:endParaRPr>
              <a:solidFill>
                <a:schemeClr val="accent4"/>
              </a:solidFill>
              <a:highlight>
                <a:schemeClr val="dk1"/>
              </a:highlight>
            </a:endParaRPr>
          </a:p>
          <a:p>
            <a:pPr indent="0" lvl="0" marL="0" rtl="0" algn="l">
              <a:spcBef>
                <a:spcPts val="0"/>
              </a:spcBef>
              <a:spcAft>
                <a:spcPts val="0"/>
              </a:spcAft>
              <a:buNone/>
            </a:pPr>
            <a:r>
              <a:rPr lang="en">
                <a:solidFill>
                  <a:schemeClr val="accent4"/>
                </a:solidFill>
                <a:highlight>
                  <a:schemeClr val="dk1"/>
                </a:highlight>
              </a:rPr>
              <a:t>Since the series has a strong upward trend, we will use the strictest 1% critical value to test the hypothesis. We accept the null hypothesis and the time series of item 1 at store 1 is non-stationary. Transformations of individual time series are necessary prior to modeling using ARMA models.</a:t>
            </a:r>
            <a:endParaRPr>
              <a:solidFill>
                <a:schemeClr val="accent4"/>
              </a:solidFill>
              <a:highlight>
                <a:schemeClr val="dk1"/>
              </a:highlight>
            </a:endParaRPr>
          </a:p>
        </p:txBody>
      </p:sp>
      <p:sp>
        <p:nvSpPr>
          <p:cNvPr id="311" name="Google Shape;311;p35"/>
          <p:cNvSpPr txBox="1"/>
          <p:nvPr/>
        </p:nvSpPr>
        <p:spPr>
          <a:xfrm>
            <a:off x="4095250" y="1284100"/>
            <a:ext cx="4206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Results of Dickey-Fuller Test:</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Test Statistic                   -3.157671</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p-value                           0.022569</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#Lags Used                       23.000000</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Number of Observations Used    1802.000000</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Critical Value (1%)              -3.433984</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Critical Value (5%)              -2.863145</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Critical Value (10%)             -2.567625</a:t>
            </a:r>
            <a:endParaRPr sz="1800">
              <a:solidFill>
                <a:schemeClr val="lt2"/>
              </a:solidFill>
              <a:highlight>
                <a:schemeClr val="accent4"/>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Differencing</a:t>
            </a:r>
            <a:endParaRPr/>
          </a:p>
        </p:txBody>
      </p:sp>
      <p:sp>
        <p:nvSpPr>
          <p:cNvPr id="317" name="Google Shape;317;p36"/>
          <p:cNvSpPr txBox="1"/>
          <p:nvPr/>
        </p:nvSpPr>
        <p:spPr>
          <a:xfrm>
            <a:off x="5143500" y="1909750"/>
            <a:ext cx="3606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To transform the series of sales numbers of each item at each store, w</a:t>
            </a:r>
            <a:r>
              <a:rPr lang="en" sz="1800">
                <a:solidFill>
                  <a:schemeClr val="lt2"/>
                </a:solidFill>
                <a:highlight>
                  <a:schemeClr val="accent4"/>
                </a:highlight>
                <a:latin typeface="Roboto"/>
                <a:ea typeface="Roboto"/>
                <a:cs typeface="Roboto"/>
                <a:sym typeface="Roboto"/>
              </a:rPr>
              <a:t>e take the difference of the observation at a particular instant with that at the previous instant using first order differencing in Pandas. The transformed time series shows constant variance over time.</a:t>
            </a:r>
            <a:endParaRPr sz="1800">
              <a:solidFill>
                <a:schemeClr val="lt2"/>
              </a:solidFill>
              <a:highlight>
                <a:schemeClr val="accent4"/>
              </a:highlight>
              <a:latin typeface="Roboto"/>
              <a:ea typeface="Roboto"/>
              <a:cs typeface="Roboto"/>
              <a:sym typeface="Roboto"/>
            </a:endParaRPr>
          </a:p>
        </p:txBody>
      </p:sp>
      <p:pic>
        <p:nvPicPr>
          <p:cNvPr id="318" name="Google Shape;318;p36"/>
          <p:cNvPicPr preferRelativeResize="0"/>
          <p:nvPr/>
        </p:nvPicPr>
        <p:blipFill>
          <a:blip r:embed="rId3">
            <a:alphaModFix/>
          </a:blip>
          <a:stretch>
            <a:fillRect/>
          </a:stretch>
        </p:blipFill>
        <p:spPr>
          <a:xfrm>
            <a:off x="471900" y="2019650"/>
            <a:ext cx="4280300" cy="27801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This is the most important takeaway that everyone has to remember.</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329" name="Google Shape;329;p3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juichiaholland@gmail.com</a:t>
            </a:r>
            <a:endParaRPr sz="1400"/>
          </a:p>
          <a:p>
            <a:pPr indent="0" lvl="0" marL="0" rtl="0" algn="l">
              <a:spcBef>
                <a:spcPts val="0"/>
              </a:spcBef>
              <a:spcAft>
                <a:spcPts val="0"/>
              </a:spcAft>
              <a:buNone/>
            </a:pPr>
            <a:r>
              <a:rPr lang="en" sz="1400" u="sng">
                <a:hlinkClick r:id="rId3"/>
              </a:rPr>
              <a:t>www.juichiacheholland.com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330" name="Google Shape;330;p38"/>
          <p:cNvPicPr preferRelativeResize="0"/>
          <p:nvPr/>
        </p:nvPicPr>
        <p:blipFill rotWithShape="1">
          <a:blip r:embed="rId4">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79" name="Google Shape;79;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seasonality of products in a store? How does demand compare across different stores for the same item? What about seasonally? What will the demand for a product be in the next few months? Accurate forecasting of sales and demand is an important part to managing the supply chain for both online and physical retail.</a:t>
            </a:r>
            <a:endParaRPr>
              <a:highlight>
                <a:srgbClr val="FFFFFF"/>
              </a:highlight>
            </a:endParaRPr>
          </a:p>
          <a:p>
            <a:pPr indent="0" lvl="0" marL="0" rtl="0" algn="l">
              <a:spcBef>
                <a:spcPts val="1600"/>
              </a:spcBef>
              <a:spcAft>
                <a:spcPts val="1600"/>
              </a:spcAft>
              <a:buNone/>
            </a:pPr>
            <a:r>
              <a:rPr lang="en">
                <a:highlight>
                  <a:schemeClr val="accent4"/>
                </a:highlight>
              </a:rPr>
              <a:t>This time series study analyzes the sales of 50 different items at 10 stores in a span of 5 years and goes through a process of fine tuning the forecasts in demand.</a:t>
            </a:r>
            <a:endParaRPr>
              <a:highlight>
                <a:schemeClr val="accent4"/>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85" name="Google Shape;85;p16"/>
          <p:cNvSpPr txBox="1"/>
          <p:nvPr/>
        </p:nvSpPr>
        <p:spPr>
          <a:xfrm>
            <a:off x="333850" y="19288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a:solidFill>
                  <a:schemeClr val="lt2"/>
                </a:solidFill>
                <a:highlight>
                  <a:schemeClr val="accent4"/>
                </a:highlight>
                <a:latin typeface="Roboto"/>
                <a:ea typeface="Roboto"/>
                <a:cs typeface="Roboto"/>
                <a:sym typeface="Roboto"/>
              </a:rPr>
              <a:t>The dataset comes from Kaggle’s </a:t>
            </a:r>
            <a:r>
              <a:rPr lang="en" u="sng">
                <a:solidFill>
                  <a:schemeClr val="lt2"/>
                </a:solidFill>
                <a:highlight>
                  <a:schemeClr val="accent4"/>
                </a:highlight>
                <a:latin typeface="Roboto"/>
                <a:ea typeface="Roboto"/>
                <a:cs typeface="Roboto"/>
                <a:sym typeface="Roboto"/>
                <a:hlinkClick r:id="rId3"/>
              </a:rPr>
              <a:t>store item demand forecasting challenge</a:t>
            </a:r>
            <a:r>
              <a:rPr lang="en">
                <a:solidFill>
                  <a:schemeClr val="lt2"/>
                </a:solidFill>
                <a:highlight>
                  <a:schemeClr val="accent4"/>
                </a:highlight>
                <a:latin typeface="Roboto"/>
                <a:ea typeface="Roboto"/>
                <a:cs typeface="Roboto"/>
                <a:sym typeface="Roboto"/>
              </a:rPr>
              <a:t>. It describes the daily sales numbers over 5 years of 50 items across 10 stores each and comes in 2 csv files, train.csv and test.csv. </a:t>
            </a:r>
            <a:r>
              <a:rPr lang="en">
                <a:solidFill>
                  <a:schemeClr val="lt2"/>
                </a:solidFill>
                <a:highlight>
                  <a:schemeClr val="accent4"/>
                </a:highlight>
                <a:latin typeface="Roboto"/>
                <a:ea typeface="Roboto"/>
                <a:cs typeface="Roboto"/>
                <a:sym typeface="Roboto"/>
              </a:rPr>
              <a:t>This analysis assumes that the stores are from the US.</a:t>
            </a:r>
            <a:endParaRPr>
              <a:solidFill>
                <a:schemeClr val="lt2"/>
              </a:solidFill>
              <a:highlight>
                <a:schemeClr val="accent4"/>
              </a:highlight>
              <a:latin typeface="Roboto"/>
              <a:ea typeface="Roboto"/>
              <a:cs typeface="Roboto"/>
              <a:sym typeface="Roboto"/>
            </a:endParaRPr>
          </a:p>
        </p:txBody>
      </p:sp>
      <p:graphicFrame>
        <p:nvGraphicFramePr>
          <p:cNvPr id="86" name="Google Shape;86;p16"/>
          <p:cNvGraphicFramePr/>
          <p:nvPr/>
        </p:nvGraphicFramePr>
        <p:xfrm>
          <a:off x="3931500" y="2148438"/>
          <a:ext cx="3000000" cy="3000000"/>
        </p:xfrm>
        <a:graphic>
          <a:graphicData uri="http://schemas.openxmlformats.org/drawingml/2006/table">
            <a:tbl>
              <a:tblPr>
                <a:noFill/>
                <a:tableStyleId>{F15B1094-871B-4810-8E7D-FF2878645DA7}</a:tableStyleId>
              </a:tblPr>
              <a:tblGrid>
                <a:gridCol w="952500"/>
                <a:gridCol w="952500"/>
                <a:gridCol w="952500"/>
                <a:gridCol w="952500"/>
                <a:gridCol w="952500"/>
              </a:tblGrid>
              <a:tr h="2626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date</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store</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item</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sales</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08925">
                <a:tc>
                  <a:txBody>
                    <a:bodyPr/>
                    <a:lstStyle/>
                    <a:p>
                      <a:pPr indent="0" lvl="0" marL="0" rtl="0" algn="r">
                        <a:lnSpc>
                          <a:spcPct val="115000"/>
                        </a:lnSpc>
                        <a:spcBef>
                          <a:spcPts val="0"/>
                        </a:spcBef>
                        <a:spcAft>
                          <a:spcPts val="0"/>
                        </a:spcAft>
                        <a:buNone/>
                      </a:pPr>
                      <a:r>
                        <a:rPr b="1" lang="en" sz="900"/>
                        <a:t>0</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2013-01-01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13</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r h="208925">
                <a:tc>
                  <a:txBody>
                    <a:bodyPr/>
                    <a:lstStyle/>
                    <a:p>
                      <a:pPr indent="0" lvl="0" marL="0" rtl="0" algn="r">
                        <a:lnSpc>
                          <a:spcPct val="115000"/>
                        </a:lnSpc>
                        <a:spcBef>
                          <a:spcPts val="0"/>
                        </a:spcBef>
                        <a:spcAft>
                          <a:spcPts val="0"/>
                        </a:spcAft>
                        <a:buNone/>
                      </a:pPr>
                      <a:r>
                        <a:rPr b="1" lang="en" sz="900"/>
                        <a:t>1</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2013-01-02</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8925">
                <a:tc>
                  <a:txBody>
                    <a:bodyPr/>
                    <a:lstStyle/>
                    <a:p>
                      <a:pPr indent="0" lvl="0" marL="0" rtl="0" algn="r">
                        <a:lnSpc>
                          <a:spcPct val="115000"/>
                        </a:lnSpc>
                        <a:spcBef>
                          <a:spcPts val="0"/>
                        </a:spcBef>
                        <a:spcAft>
                          <a:spcPts val="0"/>
                        </a:spcAft>
                        <a:buNone/>
                      </a:pPr>
                      <a:r>
                        <a:rPr b="1" lang="en" sz="900"/>
                        <a:t>2</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2013-01-03</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14</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r h="208925">
                <a:tc>
                  <a:txBody>
                    <a:bodyPr/>
                    <a:lstStyle/>
                    <a:p>
                      <a:pPr indent="0" lvl="0" marL="0" rtl="0" algn="r">
                        <a:lnSpc>
                          <a:spcPct val="115000"/>
                        </a:lnSpc>
                        <a:spcBef>
                          <a:spcPts val="0"/>
                        </a:spcBef>
                        <a:spcAft>
                          <a:spcPts val="0"/>
                        </a:spcAft>
                        <a:buNone/>
                      </a:pPr>
                      <a:r>
                        <a:rPr b="1" lang="en" sz="900"/>
                        <a:t>3</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2013-01-04</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13</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8925">
                <a:tc>
                  <a:txBody>
                    <a:bodyPr/>
                    <a:lstStyle/>
                    <a:p>
                      <a:pPr indent="0" lvl="0" marL="0" rtl="0" algn="r">
                        <a:lnSpc>
                          <a:spcPct val="115000"/>
                        </a:lnSpc>
                        <a:spcBef>
                          <a:spcPts val="0"/>
                        </a:spcBef>
                        <a:spcAft>
                          <a:spcPts val="0"/>
                        </a:spcAft>
                        <a:buNone/>
                      </a:pPr>
                      <a:r>
                        <a:rPr b="1" lang="en" sz="900"/>
                        <a:t>4</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2013-01-05</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10</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bl>
          </a:graphicData>
        </a:graphic>
      </p:graphicFrame>
      <p:cxnSp>
        <p:nvCxnSpPr>
          <p:cNvPr id="87" name="Google Shape;87;p16"/>
          <p:cNvCxnSpPr/>
          <p:nvPr/>
        </p:nvCxnSpPr>
        <p:spPr>
          <a:xfrm>
            <a:off x="4409675" y="3455713"/>
            <a:ext cx="0" cy="370800"/>
          </a:xfrm>
          <a:prstGeom prst="straightConnector1">
            <a:avLst/>
          </a:prstGeom>
          <a:noFill/>
          <a:ln cap="flat" cmpd="sng" w="9525">
            <a:solidFill>
              <a:schemeClr val="dk2"/>
            </a:solidFill>
            <a:prstDash val="solid"/>
            <a:round/>
            <a:headEnd len="med" w="med" type="none"/>
            <a:tailEnd len="med" w="med" type="none"/>
          </a:ln>
        </p:spPr>
      </p:cxnSp>
      <p:cxnSp>
        <p:nvCxnSpPr>
          <p:cNvPr id="88" name="Google Shape;88;p16"/>
          <p:cNvCxnSpPr/>
          <p:nvPr/>
        </p:nvCxnSpPr>
        <p:spPr>
          <a:xfrm>
            <a:off x="5354913" y="3455725"/>
            <a:ext cx="12600" cy="781800"/>
          </a:xfrm>
          <a:prstGeom prst="straightConnector1">
            <a:avLst/>
          </a:prstGeom>
          <a:noFill/>
          <a:ln cap="flat" cmpd="sng" w="9525">
            <a:solidFill>
              <a:schemeClr val="dk2"/>
            </a:solidFill>
            <a:prstDash val="solid"/>
            <a:round/>
            <a:headEnd len="med" w="med" type="none"/>
            <a:tailEnd len="med" w="med" type="none"/>
          </a:ln>
        </p:spPr>
      </p:cxnSp>
      <p:sp>
        <p:nvSpPr>
          <p:cNvPr id="89" name="Google Shape;89;p16"/>
          <p:cNvSpPr txBox="1"/>
          <p:nvPr/>
        </p:nvSpPr>
        <p:spPr>
          <a:xfrm>
            <a:off x="3849113"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0 - 913,000</a:t>
            </a:r>
            <a:endParaRPr>
              <a:solidFill>
                <a:schemeClr val="accent4"/>
              </a:solidFill>
              <a:highlight>
                <a:schemeClr val="accent6"/>
              </a:highlight>
              <a:latin typeface="Roboto"/>
              <a:ea typeface="Roboto"/>
              <a:cs typeface="Roboto"/>
              <a:sym typeface="Roboto"/>
            </a:endParaRPr>
          </a:p>
        </p:txBody>
      </p:sp>
      <p:sp>
        <p:nvSpPr>
          <p:cNvPr id="90" name="Google Shape;90;p16"/>
          <p:cNvSpPr txBox="1"/>
          <p:nvPr/>
        </p:nvSpPr>
        <p:spPr>
          <a:xfrm>
            <a:off x="4668975" y="4152800"/>
            <a:ext cx="13845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2013-01-01 to 2017-12-31 per item per store</a:t>
            </a:r>
            <a:endParaRPr>
              <a:solidFill>
                <a:schemeClr val="accent4"/>
              </a:solidFill>
              <a:highlight>
                <a:schemeClr val="accent6"/>
              </a:highlight>
              <a:latin typeface="Roboto"/>
              <a:ea typeface="Roboto"/>
              <a:cs typeface="Roboto"/>
              <a:sym typeface="Roboto"/>
            </a:endParaRPr>
          </a:p>
        </p:txBody>
      </p:sp>
      <p:cxnSp>
        <p:nvCxnSpPr>
          <p:cNvPr id="91" name="Google Shape;91;p16"/>
          <p:cNvCxnSpPr/>
          <p:nvPr/>
        </p:nvCxnSpPr>
        <p:spPr>
          <a:xfrm>
            <a:off x="6312763" y="3455713"/>
            <a:ext cx="0" cy="3708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6"/>
          <p:cNvSpPr txBox="1"/>
          <p:nvPr/>
        </p:nvSpPr>
        <p:spPr>
          <a:xfrm>
            <a:off x="6004000"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1 - 10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per item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     </a:t>
            </a:r>
            <a:endParaRPr>
              <a:solidFill>
                <a:schemeClr val="accent4"/>
              </a:solidFill>
              <a:highlight>
                <a:schemeClr val="accent6"/>
              </a:highlight>
              <a:latin typeface="Roboto"/>
              <a:ea typeface="Roboto"/>
              <a:cs typeface="Roboto"/>
              <a:sym typeface="Roboto"/>
            </a:endParaRPr>
          </a:p>
        </p:txBody>
      </p:sp>
      <p:cxnSp>
        <p:nvCxnSpPr>
          <p:cNvPr id="93" name="Google Shape;93;p16"/>
          <p:cNvCxnSpPr/>
          <p:nvPr/>
        </p:nvCxnSpPr>
        <p:spPr>
          <a:xfrm>
            <a:off x="7260775" y="3455713"/>
            <a:ext cx="0" cy="3708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6"/>
          <p:cNvSpPr txBox="1"/>
          <p:nvPr/>
        </p:nvSpPr>
        <p:spPr>
          <a:xfrm>
            <a:off x="6939663"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1 - 50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     </a:t>
            </a:r>
            <a:endParaRPr>
              <a:solidFill>
                <a:schemeClr val="accent4"/>
              </a:solidFill>
              <a:highlight>
                <a:schemeClr val="accent6"/>
              </a:highlight>
              <a:latin typeface="Roboto"/>
              <a:ea typeface="Roboto"/>
              <a:cs typeface="Roboto"/>
              <a:sym typeface="Roboto"/>
            </a:endParaRPr>
          </a:p>
        </p:txBody>
      </p:sp>
      <p:cxnSp>
        <p:nvCxnSpPr>
          <p:cNvPr id="95" name="Google Shape;95;p16"/>
          <p:cNvCxnSpPr/>
          <p:nvPr/>
        </p:nvCxnSpPr>
        <p:spPr>
          <a:xfrm>
            <a:off x="8262000" y="3455713"/>
            <a:ext cx="0" cy="370800"/>
          </a:xfrm>
          <a:prstGeom prst="straightConnector1">
            <a:avLst/>
          </a:prstGeom>
          <a:noFill/>
          <a:ln cap="flat" cmpd="sng" w="9525">
            <a:solidFill>
              <a:schemeClr val="dk2"/>
            </a:solidFill>
            <a:prstDash val="solid"/>
            <a:round/>
            <a:headEnd len="med" w="med" type="none"/>
            <a:tailEnd len="med" w="med" type="none"/>
          </a:ln>
        </p:spPr>
      </p:cxnSp>
      <p:sp>
        <p:nvSpPr>
          <p:cNvPr id="96" name="Google Shape;96;p16"/>
          <p:cNvSpPr txBox="1"/>
          <p:nvPr/>
        </p:nvSpPr>
        <p:spPr>
          <a:xfrm>
            <a:off x="7940888"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0</a:t>
            </a:r>
            <a:r>
              <a:rPr lang="en">
                <a:solidFill>
                  <a:schemeClr val="accent4"/>
                </a:solidFill>
                <a:highlight>
                  <a:schemeClr val="accent6"/>
                </a:highlight>
                <a:latin typeface="Roboto"/>
                <a:ea typeface="Roboto"/>
                <a:cs typeface="Roboto"/>
                <a:sym typeface="Roboto"/>
              </a:rPr>
              <a:t> - 231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     </a:t>
            </a:r>
            <a:endParaRPr>
              <a:solidFill>
                <a:schemeClr val="accent4"/>
              </a:solidFill>
              <a:highlight>
                <a:schemeClr val="accent6"/>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Process</a:t>
            </a:r>
            <a:endParaRPr/>
          </a:p>
        </p:txBody>
      </p:sp>
      <p:sp>
        <p:nvSpPr>
          <p:cNvPr descr="Background pointer shape in timeline graphic" id="102" name="Google Shape;102;p17"/>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3" name="Google Shape;103;p17"/>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04" name="Google Shape;104;p17"/>
          <p:cNvGrpSpPr/>
          <p:nvPr/>
        </p:nvGrpSpPr>
        <p:grpSpPr>
          <a:xfrm>
            <a:off x="962277" y="2830438"/>
            <a:ext cx="109733" cy="324196"/>
            <a:chOff x="777447" y="1610215"/>
            <a:chExt cx="198900" cy="593656"/>
          </a:xfrm>
        </p:grpSpPr>
        <p:cxnSp>
          <p:nvCxnSpPr>
            <p:cNvPr id="105" name="Google Shape;105;p17"/>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06" name="Google Shape;106;p17"/>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7"/>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Process</a:t>
            </a:r>
            <a:endParaRPr/>
          </a:p>
        </p:txBody>
      </p:sp>
      <p:sp>
        <p:nvSpPr>
          <p:cNvPr descr="Background pointer shape in timeline graphic" id="113" name="Google Shape;113;p18"/>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 name="Google Shape;114;p18"/>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15" name="Google Shape;115;p18"/>
          <p:cNvGrpSpPr/>
          <p:nvPr/>
        </p:nvGrpSpPr>
        <p:grpSpPr>
          <a:xfrm>
            <a:off x="962277" y="2830438"/>
            <a:ext cx="109733" cy="324196"/>
            <a:chOff x="777447" y="1610215"/>
            <a:chExt cx="198900" cy="593656"/>
          </a:xfrm>
        </p:grpSpPr>
        <p:cxnSp>
          <p:nvCxnSpPr>
            <p:cNvPr id="116" name="Google Shape;116;p18"/>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17" name="Google Shape;117;p18"/>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8"/>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
        <p:nvSpPr>
          <p:cNvPr descr="Background pointer shape in timeline graphic" id="119" name="Google Shape;119;p18"/>
          <p:cNvSpPr/>
          <p:nvPr/>
        </p:nvSpPr>
        <p:spPr>
          <a:xfrm>
            <a:off x="1765479"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 name="Google Shape;120;p18"/>
          <p:cNvSpPr txBox="1"/>
          <p:nvPr/>
        </p:nvSpPr>
        <p:spPr>
          <a:xfrm>
            <a:off x="2074742"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Engineer</a:t>
            </a:r>
            <a:endParaRPr sz="1600">
              <a:solidFill>
                <a:srgbClr val="FFFFFF"/>
              </a:solidFill>
              <a:latin typeface="Roboto"/>
              <a:ea typeface="Roboto"/>
              <a:cs typeface="Roboto"/>
              <a:sym typeface="Roboto"/>
            </a:endParaRPr>
          </a:p>
        </p:txBody>
      </p:sp>
      <p:grpSp>
        <p:nvGrpSpPr>
          <p:cNvPr id="121" name="Google Shape;121;p18"/>
          <p:cNvGrpSpPr/>
          <p:nvPr/>
        </p:nvGrpSpPr>
        <p:grpSpPr>
          <a:xfrm>
            <a:off x="2633115" y="3894578"/>
            <a:ext cx="109733" cy="324195"/>
            <a:chOff x="2223534" y="2938958"/>
            <a:chExt cx="198900" cy="593656"/>
          </a:xfrm>
        </p:grpSpPr>
        <p:cxnSp>
          <p:nvCxnSpPr>
            <p:cNvPr id="122" name="Google Shape;122;p18"/>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23" name="Google Shape;123;p18"/>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8"/>
          <p:cNvSpPr txBox="1"/>
          <p:nvPr/>
        </p:nvSpPr>
        <p:spPr>
          <a:xfrm>
            <a:off x="785075" y="4218775"/>
            <a:ext cx="4011900" cy="9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Extend the dataset with descriptive features for the dates. Determine feature importances based on predictive modeling using tree based learning algorithm.</a:t>
            </a:r>
            <a:endParaRPr sz="12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Process</a:t>
            </a:r>
            <a:endParaRPr/>
          </a:p>
        </p:txBody>
      </p:sp>
      <p:sp>
        <p:nvSpPr>
          <p:cNvPr descr="Background pointer shape in timeline graphic" id="130" name="Google Shape;130;p19"/>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19"/>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32" name="Google Shape;132;p19"/>
          <p:cNvGrpSpPr/>
          <p:nvPr/>
        </p:nvGrpSpPr>
        <p:grpSpPr>
          <a:xfrm>
            <a:off x="962277" y="2830438"/>
            <a:ext cx="109733" cy="324196"/>
            <a:chOff x="777447" y="1610215"/>
            <a:chExt cx="198900" cy="593656"/>
          </a:xfrm>
        </p:grpSpPr>
        <p:cxnSp>
          <p:nvCxnSpPr>
            <p:cNvPr id="133" name="Google Shape;133;p19"/>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34" name="Google Shape;134;p19"/>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9"/>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
        <p:nvSpPr>
          <p:cNvPr descr="Background pointer shape in timeline graphic" id="136" name="Google Shape;136;p19"/>
          <p:cNvSpPr/>
          <p:nvPr/>
        </p:nvSpPr>
        <p:spPr>
          <a:xfrm>
            <a:off x="1765479"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 name="Google Shape;137;p19"/>
          <p:cNvSpPr txBox="1"/>
          <p:nvPr/>
        </p:nvSpPr>
        <p:spPr>
          <a:xfrm>
            <a:off x="2074742"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Engineer</a:t>
            </a:r>
            <a:endParaRPr sz="1600">
              <a:solidFill>
                <a:srgbClr val="FFFFFF"/>
              </a:solidFill>
              <a:latin typeface="Roboto"/>
              <a:ea typeface="Roboto"/>
              <a:cs typeface="Roboto"/>
              <a:sym typeface="Roboto"/>
            </a:endParaRPr>
          </a:p>
        </p:txBody>
      </p:sp>
      <p:grpSp>
        <p:nvGrpSpPr>
          <p:cNvPr id="138" name="Google Shape;138;p19"/>
          <p:cNvGrpSpPr/>
          <p:nvPr/>
        </p:nvGrpSpPr>
        <p:grpSpPr>
          <a:xfrm>
            <a:off x="2633115" y="3894578"/>
            <a:ext cx="109733" cy="324195"/>
            <a:chOff x="2223534" y="2938958"/>
            <a:chExt cx="198900" cy="593656"/>
          </a:xfrm>
        </p:grpSpPr>
        <p:cxnSp>
          <p:nvCxnSpPr>
            <p:cNvPr id="139" name="Google Shape;139;p19"/>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40" name="Google Shape;140;p19"/>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9"/>
          <p:cNvSpPr txBox="1"/>
          <p:nvPr/>
        </p:nvSpPr>
        <p:spPr>
          <a:xfrm>
            <a:off x="785075" y="4218775"/>
            <a:ext cx="4011900" cy="9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Extend the dataset with descriptive features for the dates. Determine feature importances based on predictive modeling using tree based learning algorithm.</a:t>
            </a:r>
            <a:endParaRPr sz="1200">
              <a:solidFill>
                <a:schemeClr val="lt2"/>
              </a:solidFill>
              <a:latin typeface="Roboto"/>
              <a:ea typeface="Roboto"/>
              <a:cs typeface="Roboto"/>
              <a:sym typeface="Roboto"/>
            </a:endParaRPr>
          </a:p>
        </p:txBody>
      </p:sp>
      <p:sp>
        <p:nvSpPr>
          <p:cNvPr descr="Background pointer shape in timeline graphic" id="142" name="Google Shape;142;p19"/>
          <p:cNvSpPr/>
          <p:nvPr/>
        </p:nvSpPr>
        <p:spPr>
          <a:xfrm>
            <a:off x="342039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3" name="Google Shape;143;p19"/>
          <p:cNvSpPr txBox="1"/>
          <p:nvPr/>
        </p:nvSpPr>
        <p:spPr>
          <a:xfrm>
            <a:off x="3716180"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Transform</a:t>
            </a:r>
            <a:endParaRPr sz="1600">
              <a:solidFill>
                <a:srgbClr val="FFFFFF"/>
              </a:solidFill>
              <a:latin typeface="Roboto"/>
              <a:ea typeface="Roboto"/>
              <a:cs typeface="Roboto"/>
              <a:sym typeface="Roboto"/>
            </a:endParaRPr>
          </a:p>
        </p:txBody>
      </p:sp>
      <p:grpSp>
        <p:nvGrpSpPr>
          <p:cNvPr id="144" name="Google Shape;144;p19"/>
          <p:cNvGrpSpPr/>
          <p:nvPr/>
        </p:nvGrpSpPr>
        <p:grpSpPr>
          <a:xfrm>
            <a:off x="4319065" y="2830438"/>
            <a:ext cx="109733" cy="324196"/>
            <a:chOff x="777447" y="1610215"/>
            <a:chExt cx="198900" cy="593656"/>
          </a:xfrm>
        </p:grpSpPr>
        <p:cxnSp>
          <p:nvCxnSpPr>
            <p:cNvPr id="145" name="Google Shape;145;p19"/>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46" name="Google Shape;146;p19"/>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9"/>
          <p:cNvSpPr txBox="1"/>
          <p:nvPr/>
        </p:nvSpPr>
        <p:spPr>
          <a:xfrm>
            <a:off x="3319438" y="2242275"/>
            <a:ext cx="2109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Test and transform the time series for stationarity.</a:t>
            </a:r>
            <a:endParaRPr sz="12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Process</a:t>
            </a:r>
            <a:endParaRPr/>
          </a:p>
        </p:txBody>
      </p:sp>
      <p:sp>
        <p:nvSpPr>
          <p:cNvPr descr="Background pointer shape in timeline graphic" id="153" name="Google Shape;153;p20"/>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 name="Google Shape;154;p20"/>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55" name="Google Shape;155;p20"/>
          <p:cNvGrpSpPr/>
          <p:nvPr/>
        </p:nvGrpSpPr>
        <p:grpSpPr>
          <a:xfrm>
            <a:off x="962277" y="2830438"/>
            <a:ext cx="109733" cy="324196"/>
            <a:chOff x="777447" y="1610215"/>
            <a:chExt cx="198900" cy="593656"/>
          </a:xfrm>
        </p:grpSpPr>
        <p:cxnSp>
          <p:nvCxnSpPr>
            <p:cNvPr id="156" name="Google Shape;156;p20"/>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57" name="Google Shape;157;p20"/>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0"/>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
        <p:nvSpPr>
          <p:cNvPr descr="Background pointer shape in timeline graphic" id="159" name="Google Shape;159;p20"/>
          <p:cNvSpPr/>
          <p:nvPr/>
        </p:nvSpPr>
        <p:spPr>
          <a:xfrm>
            <a:off x="1765479"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 name="Google Shape;160;p20"/>
          <p:cNvSpPr txBox="1"/>
          <p:nvPr/>
        </p:nvSpPr>
        <p:spPr>
          <a:xfrm>
            <a:off x="2074742"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Engineer</a:t>
            </a:r>
            <a:endParaRPr sz="1600">
              <a:solidFill>
                <a:srgbClr val="FFFFFF"/>
              </a:solidFill>
              <a:latin typeface="Roboto"/>
              <a:ea typeface="Roboto"/>
              <a:cs typeface="Roboto"/>
              <a:sym typeface="Roboto"/>
            </a:endParaRPr>
          </a:p>
        </p:txBody>
      </p:sp>
      <p:grpSp>
        <p:nvGrpSpPr>
          <p:cNvPr id="161" name="Google Shape;161;p20"/>
          <p:cNvGrpSpPr/>
          <p:nvPr/>
        </p:nvGrpSpPr>
        <p:grpSpPr>
          <a:xfrm>
            <a:off x="2633115" y="3894578"/>
            <a:ext cx="109733" cy="324195"/>
            <a:chOff x="2223534" y="2938958"/>
            <a:chExt cx="198900" cy="593656"/>
          </a:xfrm>
        </p:grpSpPr>
        <p:cxnSp>
          <p:nvCxnSpPr>
            <p:cNvPr id="162" name="Google Shape;162;p20"/>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63" name="Google Shape;163;p20"/>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0"/>
          <p:cNvSpPr txBox="1"/>
          <p:nvPr/>
        </p:nvSpPr>
        <p:spPr>
          <a:xfrm>
            <a:off x="785075" y="4218775"/>
            <a:ext cx="4011900" cy="9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Extend the dataset with descriptive features for the dates. Determine feature importances based on predictive modeling using tree based learning algorithm.</a:t>
            </a:r>
            <a:endParaRPr sz="1200">
              <a:solidFill>
                <a:schemeClr val="lt2"/>
              </a:solidFill>
              <a:latin typeface="Roboto"/>
              <a:ea typeface="Roboto"/>
              <a:cs typeface="Roboto"/>
              <a:sym typeface="Roboto"/>
            </a:endParaRPr>
          </a:p>
        </p:txBody>
      </p:sp>
      <p:sp>
        <p:nvSpPr>
          <p:cNvPr descr="Background pointer shape in timeline graphic" id="165" name="Google Shape;165;p20"/>
          <p:cNvSpPr/>
          <p:nvPr/>
        </p:nvSpPr>
        <p:spPr>
          <a:xfrm>
            <a:off x="342039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20"/>
          <p:cNvSpPr txBox="1"/>
          <p:nvPr/>
        </p:nvSpPr>
        <p:spPr>
          <a:xfrm>
            <a:off x="3716180"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Transform</a:t>
            </a:r>
            <a:endParaRPr sz="1600">
              <a:solidFill>
                <a:srgbClr val="FFFFFF"/>
              </a:solidFill>
              <a:latin typeface="Roboto"/>
              <a:ea typeface="Roboto"/>
              <a:cs typeface="Roboto"/>
              <a:sym typeface="Roboto"/>
            </a:endParaRPr>
          </a:p>
        </p:txBody>
      </p:sp>
      <p:grpSp>
        <p:nvGrpSpPr>
          <p:cNvPr id="167" name="Google Shape;167;p20"/>
          <p:cNvGrpSpPr/>
          <p:nvPr/>
        </p:nvGrpSpPr>
        <p:grpSpPr>
          <a:xfrm>
            <a:off x="4319065" y="2830438"/>
            <a:ext cx="109733" cy="324196"/>
            <a:chOff x="777447" y="1610215"/>
            <a:chExt cx="198900" cy="593656"/>
          </a:xfrm>
        </p:grpSpPr>
        <p:cxnSp>
          <p:nvCxnSpPr>
            <p:cNvPr id="168" name="Google Shape;168;p20"/>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69" name="Google Shape;169;p20"/>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0"/>
          <p:cNvSpPr txBox="1"/>
          <p:nvPr/>
        </p:nvSpPr>
        <p:spPr>
          <a:xfrm>
            <a:off x="3319438" y="2242275"/>
            <a:ext cx="2109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Test and transform the time series for stationarity.</a:t>
            </a:r>
            <a:endParaRPr sz="1200">
              <a:solidFill>
                <a:schemeClr val="lt2"/>
              </a:solidFill>
              <a:latin typeface="Roboto"/>
              <a:ea typeface="Roboto"/>
              <a:cs typeface="Roboto"/>
              <a:sym typeface="Roboto"/>
            </a:endParaRPr>
          </a:p>
        </p:txBody>
      </p:sp>
      <p:sp>
        <p:nvSpPr>
          <p:cNvPr descr="Background pointer shape in timeline graphic" id="171" name="Google Shape;171;p20"/>
          <p:cNvSpPr/>
          <p:nvPr/>
        </p:nvSpPr>
        <p:spPr>
          <a:xfrm>
            <a:off x="507531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2" name="Google Shape;172;p20"/>
          <p:cNvSpPr txBox="1"/>
          <p:nvPr/>
        </p:nvSpPr>
        <p:spPr>
          <a:xfrm>
            <a:off x="5365124"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Model</a:t>
            </a:r>
            <a:endParaRPr sz="1600">
              <a:solidFill>
                <a:srgbClr val="FFFFFF"/>
              </a:solidFill>
              <a:latin typeface="Roboto"/>
              <a:ea typeface="Roboto"/>
              <a:cs typeface="Roboto"/>
              <a:sym typeface="Roboto"/>
            </a:endParaRPr>
          </a:p>
        </p:txBody>
      </p:sp>
      <p:grpSp>
        <p:nvGrpSpPr>
          <p:cNvPr id="173" name="Google Shape;173;p20"/>
          <p:cNvGrpSpPr/>
          <p:nvPr/>
        </p:nvGrpSpPr>
        <p:grpSpPr>
          <a:xfrm>
            <a:off x="5968002" y="3894578"/>
            <a:ext cx="109733" cy="324195"/>
            <a:chOff x="2223534" y="2938958"/>
            <a:chExt cx="198900" cy="593656"/>
          </a:xfrm>
        </p:grpSpPr>
        <p:cxnSp>
          <p:nvCxnSpPr>
            <p:cNvPr id="174" name="Google Shape;174;p20"/>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75" name="Google Shape;175;p20"/>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0"/>
          <p:cNvSpPr txBox="1"/>
          <p:nvPr/>
        </p:nvSpPr>
        <p:spPr>
          <a:xfrm>
            <a:off x="4980650" y="4218775"/>
            <a:ext cx="25008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Forecast item sales using a variety of models. Evaluate and compare the results of prediction.</a:t>
            </a:r>
            <a:endParaRPr sz="1200">
              <a:solidFill>
                <a:schemeClr val="lt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Process</a:t>
            </a:r>
            <a:endParaRPr/>
          </a:p>
        </p:txBody>
      </p:sp>
      <p:sp>
        <p:nvSpPr>
          <p:cNvPr descr="Background pointer shape in timeline graphic" id="182" name="Google Shape;182;p21"/>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3" name="Google Shape;183;p21"/>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84" name="Google Shape;184;p21"/>
          <p:cNvGrpSpPr/>
          <p:nvPr/>
        </p:nvGrpSpPr>
        <p:grpSpPr>
          <a:xfrm>
            <a:off x="962277" y="2830438"/>
            <a:ext cx="109733" cy="324196"/>
            <a:chOff x="777447" y="1610215"/>
            <a:chExt cx="198900" cy="593656"/>
          </a:xfrm>
        </p:grpSpPr>
        <p:cxnSp>
          <p:nvCxnSpPr>
            <p:cNvPr id="185" name="Google Shape;185;p21"/>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86" name="Google Shape;186;p21"/>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1"/>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
        <p:nvSpPr>
          <p:cNvPr descr="Background pointer shape in timeline graphic" id="188" name="Google Shape;188;p21"/>
          <p:cNvSpPr/>
          <p:nvPr/>
        </p:nvSpPr>
        <p:spPr>
          <a:xfrm>
            <a:off x="1765479"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9" name="Google Shape;189;p21"/>
          <p:cNvSpPr txBox="1"/>
          <p:nvPr/>
        </p:nvSpPr>
        <p:spPr>
          <a:xfrm>
            <a:off x="2074742"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Engineer</a:t>
            </a:r>
            <a:endParaRPr sz="1600">
              <a:solidFill>
                <a:srgbClr val="FFFFFF"/>
              </a:solidFill>
              <a:latin typeface="Roboto"/>
              <a:ea typeface="Roboto"/>
              <a:cs typeface="Roboto"/>
              <a:sym typeface="Roboto"/>
            </a:endParaRPr>
          </a:p>
        </p:txBody>
      </p:sp>
      <p:grpSp>
        <p:nvGrpSpPr>
          <p:cNvPr id="190" name="Google Shape;190;p21"/>
          <p:cNvGrpSpPr/>
          <p:nvPr/>
        </p:nvGrpSpPr>
        <p:grpSpPr>
          <a:xfrm>
            <a:off x="2633115" y="3894578"/>
            <a:ext cx="109733" cy="324195"/>
            <a:chOff x="2223534" y="2938958"/>
            <a:chExt cx="198900" cy="593656"/>
          </a:xfrm>
        </p:grpSpPr>
        <p:cxnSp>
          <p:nvCxnSpPr>
            <p:cNvPr id="191" name="Google Shape;191;p21"/>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92" name="Google Shape;192;p21"/>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21"/>
          <p:cNvSpPr txBox="1"/>
          <p:nvPr/>
        </p:nvSpPr>
        <p:spPr>
          <a:xfrm>
            <a:off x="785075" y="4218775"/>
            <a:ext cx="4011900" cy="9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Extend the dataset with descriptive features for the dates. Determine feature importances based on predictive modeling using tree based learning algorithm.</a:t>
            </a:r>
            <a:endParaRPr sz="1200">
              <a:solidFill>
                <a:schemeClr val="lt2"/>
              </a:solidFill>
              <a:latin typeface="Roboto"/>
              <a:ea typeface="Roboto"/>
              <a:cs typeface="Roboto"/>
              <a:sym typeface="Roboto"/>
            </a:endParaRPr>
          </a:p>
        </p:txBody>
      </p:sp>
      <p:sp>
        <p:nvSpPr>
          <p:cNvPr descr="Background pointer shape in timeline graphic" id="194" name="Google Shape;194;p21"/>
          <p:cNvSpPr/>
          <p:nvPr/>
        </p:nvSpPr>
        <p:spPr>
          <a:xfrm>
            <a:off x="342039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5" name="Google Shape;195;p21"/>
          <p:cNvSpPr txBox="1"/>
          <p:nvPr/>
        </p:nvSpPr>
        <p:spPr>
          <a:xfrm>
            <a:off x="3716180"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Transform</a:t>
            </a:r>
            <a:endParaRPr sz="1600">
              <a:solidFill>
                <a:srgbClr val="FFFFFF"/>
              </a:solidFill>
              <a:latin typeface="Roboto"/>
              <a:ea typeface="Roboto"/>
              <a:cs typeface="Roboto"/>
              <a:sym typeface="Roboto"/>
            </a:endParaRPr>
          </a:p>
        </p:txBody>
      </p:sp>
      <p:grpSp>
        <p:nvGrpSpPr>
          <p:cNvPr id="196" name="Google Shape;196;p21"/>
          <p:cNvGrpSpPr/>
          <p:nvPr/>
        </p:nvGrpSpPr>
        <p:grpSpPr>
          <a:xfrm>
            <a:off x="4319065" y="2830438"/>
            <a:ext cx="109733" cy="324196"/>
            <a:chOff x="777447" y="1610215"/>
            <a:chExt cx="198900" cy="593656"/>
          </a:xfrm>
        </p:grpSpPr>
        <p:cxnSp>
          <p:nvCxnSpPr>
            <p:cNvPr id="197" name="Google Shape;197;p21"/>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98" name="Google Shape;198;p21"/>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21"/>
          <p:cNvSpPr txBox="1"/>
          <p:nvPr/>
        </p:nvSpPr>
        <p:spPr>
          <a:xfrm>
            <a:off x="3319438" y="2242275"/>
            <a:ext cx="2109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Test and transform the time series for stationarity.</a:t>
            </a:r>
            <a:endParaRPr sz="1200">
              <a:solidFill>
                <a:schemeClr val="lt2"/>
              </a:solidFill>
              <a:latin typeface="Roboto"/>
              <a:ea typeface="Roboto"/>
              <a:cs typeface="Roboto"/>
              <a:sym typeface="Roboto"/>
            </a:endParaRPr>
          </a:p>
        </p:txBody>
      </p:sp>
      <p:sp>
        <p:nvSpPr>
          <p:cNvPr descr="Background pointer shape in timeline graphic" id="200" name="Google Shape;200;p21"/>
          <p:cNvSpPr/>
          <p:nvPr/>
        </p:nvSpPr>
        <p:spPr>
          <a:xfrm>
            <a:off x="507531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1" name="Google Shape;201;p21"/>
          <p:cNvSpPr txBox="1"/>
          <p:nvPr/>
        </p:nvSpPr>
        <p:spPr>
          <a:xfrm>
            <a:off x="5365124"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Model</a:t>
            </a:r>
            <a:endParaRPr sz="1600">
              <a:solidFill>
                <a:srgbClr val="FFFFFF"/>
              </a:solidFill>
              <a:latin typeface="Roboto"/>
              <a:ea typeface="Roboto"/>
              <a:cs typeface="Roboto"/>
              <a:sym typeface="Roboto"/>
            </a:endParaRPr>
          </a:p>
        </p:txBody>
      </p:sp>
      <p:grpSp>
        <p:nvGrpSpPr>
          <p:cNvPr id="202" name="Google Shape;202;p21"/>
          <p:cNvGrpSpPr/>
          <p:nvPr/>
        </p:nvGrpSpPr>
        <p:grpSpPr>
          <a:xfrm>
            <a:off x="5968002" y="3894578"/>
            <a:ext cx="109733" cy="324195"/>
            <a:chOff x="2223534" y="2938958"/>
            <a:chExt cx="198900" cy="593656"/>
          </a:xfrm>
        </p:grpSpPr>
        <p:cxnSp>
          <p:nvCxnSpPr>
            <p:cNvPr id="203" name="Google Shape;203;p21"/>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204" name="Google Shape;204;p21"/>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21"/>
          <p:cNvSpPr txBox="1"/>
          <p:nvPr/>
        </p:nvSpPr>
        <p:spPr>
          <a:xfrm>
            <a:off x="4980650" y="4218775"/>
            <a:ext cx="24762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2"/>
                </a:solidFill>
                <a:latin typeface="Roboto"/>
                <a:ea typeface="Roboto"/>
                <a:cs typeface="Roboto"/>
                <a:sym typeface="Roboto"/>
              </a:rPr>
              <a:t>Forecast item sales using a variety of models. </a:t>
            </a:r>
            <a:r>
              <a:rPr lang="en" sz="1200">
                <a:solidFill>
                  <a:schemeClr val="lt2"/>
                </a:solidFill>
                <a:latin typeface="Roboto"/>
                <a:ea typeface="Roboto"/>
                <a:cs typeface="Roboto"/>
                <a:sym typeface="Roboto"/>
              </a:rPr>
              <a:t>Evaluate and compare the results of prediction.</a:t>
            </a:r>
            <a:endParaRPr sz="12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200">
              <a:solidFill>
                <a:schemeClr val="lt2"/>
              </a:solidFill>
              <a:latin typeface="Roboto"/>
              <a:ea typeface="Roboto"/>
              <a:cs typeface="Roboto"/>
              <a:sym typeface="Roboto"/>
            </a:endParaRPr>
          </a:p>
        </p:txBody>
      </p:sp>
      <p:sp>
        <p:nvSpPr>
          <p:cNvPr descr="Background pointer shape in timeline graphic" id="206" name="Google Shape;206;p21"/>
          <p:cNvSpPr/>
          <p:nvPr/>
        </p:nvSpPr>
        <p:spPr>
          <a:xfrm>
            <a:off x="673023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7" name="Google Shape;207;p21"/>
          <p:cNvSpPr txBox="1"/>
          <p:nvPr/>
        </p:nvSpPr>
        <p:spPr>
          <a:xfrm>
            <a:off x="7059937"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Tune</a:t>
            </a:r>
            <a:endParaRPr sz="1600">
              <a:solidFill>
                <a:srgbClr val="FFFFFF"/>
              </a:solidFill>
              <a:latin typeface="Roboto"/>
              <a:ea typeface="Roboto"/>
              <a:cs typeface="Roboto"/>
              <a:sym typeface="Roboto"/>
            </a:endParaRPr>
          </a:p>
        </p:txBody>
      </p:sp>
      <p:grpSp>
        <p:nvGrpSpPr>
          <p:cNvPr id="208" name="Google Shape;208;p21"/>
          <p:cNvGrpSpPr/>
          <p:nvPr/>
        </p:nvGrpSpPr>
        <p:grpSpPr>
          <a:xfrm>
            <a:off x="7700927" y="2830438"/>
            <a:ext cx="109733" cy="324196"/>
            <a:chOff x="777447" y="1610215"/>
            <a:chExt cx="198900" cy="593656"/>
          </a:xfrm>
        </p:grpSpPr>
        <p:cxnSp>
          <p:nvCxnSpPr>
            <p:cNvPr id="209" name="Google Shape;209;p21"/>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210" name="Google Shape;210;p21"/>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1"/>
          <p:cNvSpPr txBox="1"/>
          <p:nvPr/>
        </p:nvSpPr>
        <p:spPr>
          <a:xfrm>
            <a:off x="6730250" y="2033675"/>
            <a:ext cx="20511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Fine tune the seasonal orders of the predictive models and iterate.</a:t>
            </a:r>
            <a:endParaRPr sz="1200">
              <a:solidFill>
                <a:schemeClr val="lt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